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4E02DD-43EC-CB56-6476-EF5A6FA16001}" v="393" dt="2024-12-05T19:04:39.8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1DC6ABD-215C-4EA8-A483-CEF5B99AB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99609" y="679731"/>
            <a:ext cx="4171994" cy="3736540"/>
          </a:xfrm>
        </p:spPr>
        <p:txBody>
          <a:bodyPr>
            <a:normAutofit/>
          </a:bodyPr>
          <a:lstStyle/>
          <a:p>
            <a:pPr algn="l"/>
            <a:r>
              <a:rPr lang="en-US" sz="5100"/>
              <a:t>Finding Holiday Harmony: Balancing Play and Plans for Young Children</a:t>
            </a:r>
          </a:p>
        </p:txBody>
      </p:sp>
      <p:sp>
        <p:nvSpPr>
          <p:cNvPr id="3" name="Subtitle 2"/>
          <p:cNvSpPr>
            <a:spLocks noGrp="1"/>
          </p:cNvSpPr>
          <p:nvPr>
            <p:ph type="subTitle" idx="1"/>
          </p:nvPr>
        </p:nvSpPr>
        <p:spPr>
          <a:xfrm>
            <a:off x="599609" y="4685288"/>
            <a:ext cx="4171994" cy="1035781"/>
          </a:xfrm>
        </p:spPr>
        <p:txBody>
          <a:bodyPr vert="horz" lIns="91440" tIns="45720" rIns="91440" bIns="45720" rtlCol="0">
            <a:normAutofit/>
          </a:bodyPr>
          <a:lstStyle/>
          <a:p>
            <a:pPr algn="l"/>
            <a:r>
              <a:rPr lang="en-US" sz="1500"/>
              <a:t>Coffee and Conversation</a:t>
            </a:r>
          </a:p>
          <a:p>
            <a:pPr algn="l"/>
            <a:r>
              <a:rPr lang="en-US" sz="1500"/>
              <a:t>December 5, 2024</a:t>
            </a:r>
          </a:p>
          <a:p>
            <a:pPr algn="l"/>
            <a:r>
              <a:rPr lang="en-US" sz="1500"/>
              <a:t>Ellie and Chriss</a:t>
            </a:r>
          </a:p>
        </p:txBody>
      </p:sp>
      <p:grpSp>
        <p:nvGrpSpPr>
          <p:cNvPr id="11" name="Group 10">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416432" y="1"/>
            <a:ext cx="2446384" cy="5777808"/>
            <a:chOff x="329184" y="1"/>
            <a:chExt cx="524256" cy="5777808"/>
          </a:xfrm>
        </p:grpSpPr>
        <p:cxnSp>
          <p:nvCxnSpPr>
            <p:cNvPr id="12" name="Straight Connector 11">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1"/>
              <a:ext cx="524256" cy="55321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86598" y="269324"/>
            <a:ext cx="6116779" cy="620877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group of people standing next to a calendar&#10;&#10;Description automatically generated">
            <a:extLst>
              <a:ext uri="{FF2B5EF4-FFF2-40B4-BE49-F238E27FC236}">
                <a16:creationId xmlns:a16="http://schemas.microsoft.com/office/drawing/2014/main" id="{4ADF09CA-3042-EACD-818F-A4F5CFE1C872}"/>
              </a:ext>
            </a:extLst>
          </p:cNvPr>
          <p:cNvPicPr>
            <a:picLocks noChangeAspect="1"/>
          </p:cNvPicPr>
          <p:nvPr/>
        </p:nvPicPr>
        <p:blipFill>
          <a:blip r:embed="rId2"/>
          <a:stretch>
            <a:fillRect/>
          </a:stretch>
        </p:blipFill>
        <p:spPr>
          <a:xfrm>
            <a:off x="5640572" y="1127945"/>
            <a:ext cx="5608830" cy="4491533"/>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CB1FC-5C02-E69A-6B8F-5634720A354C}"/>
              </a:ext>
            </a:extLst>
          </p:cNvPr>
          <p:cNvSpPr>
            <a:spLocks noGrp="1"/>
          </p:cNvSpPr>
          <p:nvPr>
            <p:ph type="title"/>
          </p:nvPr>
        </p:nvSpPr>
        <p:spPr>
          <a:xfrm>
            <a:off x="762000" y="761998"/>
            <a:ext cx="5334000" cy="1708246"/>
          </a:xfrm>
        </p:spPr>
        <p:txBody>
          <a:bodyPr anchor="ctr">
            <a:normAutofit fontScale="90000"/>
          </a:bodyPr>
          <a:lstStyle/>
          <a:p>
            <a:r>
              <a:rPr lang="en-US" sz="4000" dirty="0"/>
              <a:t>Look ahead and consider what is important / your values </a:t>
            </a:r>
          </a:p>
        </p:txBody>
      </p:sp>
      <p:sp>
        <p:nvSpPr>
          <p:cNvPr id="3" name="Content Placeholder 2">
            <a:extLst>
              <a:ext uri="{FF2B5EF4-FFF2-40B4-BE49-F238E27FC236}">
                <a16:creationId xmlns:a16="http://schemas.microsoft.com/office/drawing/2014/main" id="{8D03854D-1DF8-D171-1913-2DC6039E28A4}"/>
              </a:ext>
            </a:extLst>
          </p:cNvPr>
          <p:cNvSpPr>
            <a:spLocks noGrp="1"/>
          </p:cNvSpPr>
          <p:nvPr>
            <p:ph idx="1"/>
          </p:nvPr>
        </p:nvSpPr>
        <p:spPr>
          <a:xfrm>
            <a:off x="761994" y="2470245"/>
            <a:ext cx="5334006" cy="3769835"/>
          </a:xfrm>
        </p:spPr>
        <p:txBody>
          <a:bodyPr vert="horz" lIns="91440" tIns="45720" rIns="91440" bIns="45720" rtlCol="0" anchor="ctr">
            <a:normAutofit/>
          </a:bodyPr>
          <a:lstStyle/>
          <a:p>
            <a:pPr marL="0" indent="0">
              <a:buNone/>
            </a:pPr>
            <a:r>
              <a:rPr lang="en-US" sz="2000" dirty="0"/>
              <a:t>Holidays and time with family can be wonderful, celebratory and important and can also be exhausting and evoke strong emotions.</a:t>
            </a:r>
          </a:p>
          <a:p>
            <a:pPr marL="0" indent="0">
              <a:buNone/>
            </a:pPr>
            <a:r>
              <a:rPr lang="en-US" sz="2000" dirty="0"/>
              <a:t>If at all possible, look at your schedule and plan and think about different needs within your family.  Consider asking for changes if needed, holding boundaries.  </a:t>
            </a:r>
          </a:p>
          <a:p>
            <a:pPr marL="0" indent="0">
              <a:buNone/>
            </a:pPr>
            <a:r>
              <a:rPr lang="en-US" sz="2000" dirty="0"/>
              <a:t>Consider your own and your children's social battery. </a:t>
            </a:r>
          </a:p>
        </p:txBody>
      </p:sp>
      <p:sp>
        <p:nvSpPr>
          <p:cNvPr id="9" name="Rectangle 8">
            <a:extLst>
              <a:ext uri="{FF2B5EF4-FFF2-40B4-BE49-F238E27FC236}">
                <a16:creationId xmlns:a16="http://schemas.microsoft.com/office/drawing/2014/main" id="{0D05C9B4-B5C9-2D4D-23C9-CEE72646F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81800" y="-1"/>
            <a:ext cx="5410200" cy="6858001"/>
          </a:xfrm>
          <a:prstGeom prst="rect">
            <a:avLst/>
          </a:prstGeom>
          <a:solidFill>
            <a:srgbClr val="FFFFFF"/>
          </a:solidFill>
          <a:ln>
            <a:noFill/>
          </a:ln>
          <a:effectLst>
            <a:outerShdw blurRad="266700" dist="215900" dir="8580000" sx="90000" sy="90000" algn="t" rotWithShape="0">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33CC579A-870F-696A-07B9-1A5024387D9F}"/>
              </a:ext>
            </a:extLst>
          </p:cNvPr>
          <p:cNvPicPr>
            <a:picLocks noChangeAspect="1"/>
          </p:cNvPicPr>
          <p:nvPr/>
        </p:nvPicPr>
        <p:blipFill>
          <a:blip r:embed="rId2"/>
          <a:srcRect t="1057" r="-292" b="15645"/>
          <a:stretch/>
        </p:blipFill>
        <p:spPr>
          <a:xfrm>
            <a:off x="7607878" y="1182216"/>
            <a:ext cx="3758045" cy="4491024"/>
          </a:xfrm>
          <a:prstGeom prst="rect">
            <a:avLst/>
          </a:prstGeom>
        </p:spPr>
      </p:pic>
    </p:spTree>
    <p:extLst>
      <p:ext uri="{BB962C8B-B14F-4D97-AF65-F5344CB8AC3E}">
        <p14:creationId xmlns:p14="http://schemas.microsoft.com/office/powerpoint/2010/main" val="37254413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nowman cookies with white frosting and candy&#10;&#10;Description automatically generated">
            <a:extLst>
              <a:ext uri="{FF2B5EF4-FFF2-40B4-BE49-F238E27FC236}">
                <a16:creationId xmlns:a16="http://schemas.microsoft.com/office/drawing/2014/main" id="{E692DCF2-7CDC-5060-CDCB-796AD99DFDEA}"/>
              </a:ext>
            </a:extLst>
          </p:cNvPr>
          <p:cNvPicPr>
            <a:picLocks noChangeAspect="1"/>
          </p:cNvPicPr>
          <p:nvPr/>
        </p:nvPicPr>
        <p:blipFill>
          <a:blip r:embed="rId2"/>
          <a:srcRect l="15884" r="12328" b="2"/>
          <a:stretch/>
        </p:blipFill>
        <p:spPr>
          <a:xfrm>
            <a:off x="-1" y="-2"/>
            <a:ext cx="5410198" cy="6858002"/>
          </a:xfrm>
          <a:prstGeom prst="rect">
            <a:avLst/>
          </a:prstGeom>
        </p:spPr>
      </p:pic>
      <p:sp useBgFill="1">
        <p:nvSpPr>
          <p:cNvPr id="18" name="Rectangle 17">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1"/>
            <a:ext cx="6781802" cy="2286000"/>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38D12A-0B71-54FE-3035-B3DE57ACB86E}"/>
              </a:ext>
            </a:extLst>
          </p:cNvPr>
          <p:cNvSpPr>
            <a:spLocks noGrp="1"/>
          </p:cNvSpPr>
          <p:nvPr>
            <p:ph type="title"/>
          </p:nvPr>
        </p:nvSpPr>
        <p:spPr>
          <a:xfrm>
            <a:off x="6115317" y="405685"/>
            <a:ext cx="5464968" cy="1559301"/>
          </a:xfrm>
        </p:spPr>
        <p:txBody>
          <a:bodyPr>
            <a:normAutofit/>
          </a:bodyPr>
          <a:lstStyle/>
          <a:p>
            <a:r>
              <a:rPr lang="en-US" sz="4000"/>
              <a:t>Responding to possible overwhelm</a:t>
            </a:r>
          </a:p>
        </p:txBody>
      </p:sp>
      <p:sp>
        <p:nvSpPr>
          <p:cNvPr id="3" name="Content Placeholder 2">
            <a:extLst>
              <a:ext uri="{FF2B5EF4-FFF2-40B4-BE49-F238E27FC236}">
                <a16:creationId xmlns:a16="http://schemas.microsoft.com/office/drawing/2014/main" id="{157BD4AE-ED69-1F48-800B-F9125AE31E47}"/>
              </a:ext>
            </a:extLst>
          </p:cNvPr>
          <p:cNvSpPr>
            <a:spLocks noGrp="1"/>
          </p:cNvSpPr>
          <p:nvPr>
            <p:ph idx="1"/>
          </p:nvPr>
        </p:nvSpPr>
        <p:spPr>
          <a:xfrm>
            <a:off x="6115317" y="2743200"/>
            <a:ext cx="5247340" cy="3496878"/>
          </a:xfrm>
        </p:spPr>
        <p:txBody>
          <a:bodyPr vert="horz" lIns="91440" tIns="45720" rIns="91440" bIns="45720" rtlCol="0" anchor="ctr">
            <a:normAutofit/>
          </a:bodyPr>
          <a:lstStyle/>
          <a:p>
            <a:r>
              <a:rPr lang="en-US" sz="2000" dirty="0"/>
              <a:t>Give children advance notice and talk about schedule, number of people</a:t>
            </a:r>
          </a:p>
          <a:p>
            <a:r>
              <a:rPr lang="en-US" sz="2000" dirty="0"/>
              <a:t>Make time visible – use calendar, x number of sleeps, timer</a:t>
            </a:r>
          </a:p>
          <a:p>
            <a:r>
              <a:rPr lang="en-US" sz="2000" dirty="0"/>
              <a:t>Provide a calm space or refuge  during busy parties or gatherings – if going to someone else's home, bring along items that are helpful, </a:t>
            </a:r>
            <a:r>
              <a:rPr lang="en-US" sz="2000"/>
              <a:t>colouring</a:t>
            </a:r>
            <a:r>
              <a:rPr lang="en-US" sz="2000" dirty="0"/>
              <a:t> pages, books, small toys, weighted blanket</a:t>
            </a:r>
          </a:p>
          <a:p>
            <a:r>
              <a:rPr lang="en-US" sz="2000" dirty="0"/>
              <a:t>Consider saying no to some invitations.  </a:t>
            </a:r>
          </a:p>
          <a:p>
            <a:endParaRPr lang="en-US" sz="2000" dirty="0"/>
          </a:p>
          <a:p>
            <a:endParaRPr lang="en-US" sz="2000" dirty="0"/>
          </a:p>
          <a:p>
            <a:endParaRPr lang="en-US" sz="2000"/>
          </a:p>
        </p:txBody>
      </p:sp>
    </p:spTree>
    <p:extLst>
      <p:ext uri="{BB962C8B-B14F-4D97-AF65-F5344CB8AC3E}">
        <p14:creationId xmlns:p14="http://schemas.microsoft.com/office/powerpoint/2010/main" val="99851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C99EE-DC94-1600-3A26-57B7D04701CF}"/>
              </a:ext>
            </a:extLst>
          </p:cNvPr>
          <p:cNvSpPr>
            <a:spLocks noGrp="1"/>
          </p:cNvSpPr>
          <p:nvPr>
            <p:ph type="title"/>
          </p:nvPr>
        </p:nvSpPr>
        <p:spPr/>
        <p:txBody>
          <a:bodyPr/>
          <a:lstStyle/>
          <a:p>
            <a:r>
              <a:rPr lang="en-US" dirty="0"/>
              <a:t>Gratitude and gatherings</a:t>
            </a:r>
          </a:p>
        </p:txBody>
      </p:sp>
      <p:sp>
        <p:nvSpPr>
          <p:cNvPr id="3" name="Content Placeholder 2">
            <a:extLst>
              <a:ext uri="{FF2B5EF4-FFF2-40B4-BE49-F238E27FC236}">
                <a16:creationId xmlns:a16="http://schemas.microsoft.com/office/drawing/2014/main" id="{5074D8DE-7BD8-8E96-6D04-B18CFD6A6191}"/>
              </a:ext>
            </a:extLst>
          </p:cNvPr>
          <p:cNvSpPr>
            <a:spLocks noGrp="1"/>
          </p:cNvSpPr>
          <p:nvPr>
            <p:ph idx="1"/>
          </p:nvPr>
        </p:nvSpPr>
        <p:spPr/>
        <p:txBody>
          <a:bodyPr vert="horz" lIns="91440" tIns="45720" rIns="91440" bIns="45720" rtlCol="0" anchor="t">
            <a:normAutofit/>
          </a:bodyPr>
          <a:lstStyle/>
          <a:p>
            <a:pPr marL="457200" indent="-457200"/>
            <a:r>
              <a:rPr lang="en-US" dirty="0"/>
              <a:t>Help children understand the 'social script' for receiving gifts, it is okay to not love everything you receive, and you can still say thank you and tell your true feelings in a later (private) moment.  </a:t>
            </a:r>
          </a:p>
          <a:p>
            <a:pPr marL="457200" indent="-457200"/>
            <a:r>
              <a:rPr lang="en-US" dirty="0"/>
              <a:t>In gatherings with multi-age children consider having a job jar or even activity jar, so children can be engaged in helping or finding activities to do.  </a:t>
            </a:r>
          </a:p>
          <a:p>
            <a:pPr marL="457200" indent="-457200"/>
            <a:r>
              <a:rPr lang="en-US" dirty="0"/>
              <a:t>It may be helpful to have your children contribute to decisions about what is most important to them in terms of activities or outings.  </a:t>
            </a:r>
            <a:endParaRPr lang="en-US"/>
          </a:p>
          <a:p>
            <a:endParaRPr lang="en-US" dirty="0"/>
          </a:p>
        </p:txBody>
      </p:sp>
    </p:spTree>
    <p:extLst>
      <p:ext uri="{BB962C8B-B14F-4D97-AF65-F5344CB8AC3E}">
        <p14:creationId xmlns:p14="http://schemas.microsoft.com/office/powerpoint/2010/main" val="9642163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Finding Holiday Harmony: Balancing Play and Plans for Young Children</vt:lpstr>
      <vt:lpstr>Look ahead and consider what is important / your values </vt:lpstr>
      <vt:lpstr>Responding to possible overwhelm</vt:lpstr>
      <vt:lpstr>Gratitude and gatherings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lastModifiedBy>
  <cp:revision>143</cp:revision>
  <dcterms:created xsi:type="dcterms:W3CDTF">2013-07-15T20:26:40Z</dcterms:created>
  <dcterms:modified xsi:type="dcterms:W3CDTF">2024-12-05T19:05:09Z</dcterms:modified>
</cp:coreProperties>
</file>